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72" r:id="rId7"/>
    <p:sldId id="273" r:id="rId8"/>
    <p:sldId id="275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4" r:id="rId20"/>
    <p:sldId id="276" r:id="rId21"/>
    <p:sldId id="260" r:id="rId22"/>
  </p:sldIdLst>
  <p:sldSz cx="12192000" cy="6858000"/>
  <p:notesSz cx="6858000" cy="9144000"/>
  <p:defaultTextStyle>
    <a:defPPr rtl="0">
      <a:defRPr lang="bg-bg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62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432F4-5FDB-4518-9272-2F3934AC6AA2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 rtlCol="0"/>
        <a:lstStyle/>
        <a:p>
          <a:pPr rtl="0"/>
          <a:endParaRPr lang="en-US"/>
        </a:p>
      </dgm:t>
    </dgm:pt>
    <dgm:pt modelId="{B633A646-2062-4841-AF18-847B074C6716}">
      <dgm:prSet/>
      <dgm:spPr/>
      <dgm:t>
        <a:bodyPr rtlCol="0"/>
        <a:lstStyle/>
        <a:p>
          <a:pPr rtl="0">
            <a:lnSpc>
              <a:spcPct val="100000"/>
            </a:lnSpc>
          </a:pPr>
          <a:r>
            <a:rPr lang="bg-BG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Метода </a:t>
          </a:r>
        </a:p>
        <a:p>
          <a:pPr rtl="0">
            <a:lnSpc>
              <a:spcPct val="100000"/>
            </a:lnSpc>
          </a:pPr>
          <a:r>
            <a:rPr lang="bg-BG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„Плати </a:t>
          </a:r>
          <a:r>
            <a:rPr lang="bg-BG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първо на себе </a:t>
          </a:r>
          <a:r>
            <a:rPr lang="bg-BG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си“</a:t>
          </a:r>
          <a:endParaRPr lang="bg-BG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4A5689-BD48-4D3D-8017-D1E3C49B0DDB}" type="parTrans" cxnId="{56ADA02B-9055-4F39-B74D-2D556F11DDB6}">
      <dgm:prSet/>
      <dgm:spPr/>
      <dgm:t>
        <a:bodyPr rtlCol="0"/>
        <a:lstStyle/>
        <a:p>
          <a:pPr rtl="0"/>
          <a:endParaRPr lang="bg-BG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1397C75F-5FD8-4120-9A24-A246D042942B}" type="sibTrans" cxnId="{56ADA02B-9055-4F39-B74D-2D556F11DDB6}">
      <dgm:prSet/>
      <dgm:spPr/>
      <dgm:t>
        <a:bodyPr rtlCol="0"/>
        <a:lstStyle/>
        <a:p>
          <a:pPr rtl="0"/>
          <a:endParaRPr lang="bg-BG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14BC708E-A0A1-4102-88E4-E75128B4E51E}">
      <dgm:prSet/>
      <dgm:spPr/>
      <dgm:t>
        <a:bodyPr rtlCol="0"/>
        <a:lstStyle/>
        <a:p>
          <a:pPr rtl="0">
            <a:lnSpc>
              <a:spcPct val="100000"/>
            </a:lnSpc>
          </a:pPr>
          <a:r>
            <a:rPr lang="bg-BG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Анкетно проучване</a:t>
          </a:r>
          <a:endParaRPr lang="bg-BG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221EFF-354A-47A9-A498-1F0BBF01ECB8}" type="parTrans" cxnId="{EB9839C5-F324-41C4-8950-5284E09FB71E}">
      <dgm:prSet/>
      <dgm:spPr/>
      <dgm:t>
        <a:bodyPr rtlCol="0"/>
        <a:lstStyle/>
        <a:p>
          <a:pPr rtl="0"/>
          <a:endParaRPr lang="bg-BG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7519C821-85FB-4CA3-BEB5-E4BFBC529B83}" type="sibTrans" cxnId="{EB9839C5-F324-41C4-8950-5284E09FB71E}">
      <dgm:prSet/>
      <dgm:spPr/>
      <dgm:t>
        <a:bodyPr rtlCol="0"/>
        <a:lstStyle/>
        <a:p>
          <a:pPr rtl="0"/>
          <a:endParaRPr lang="bg-BG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6D21269-399B-4BA2-8621-C7B9DA1E1B8F}">
      <dgm:prSet/>
      <dgm:spPr/>
      <dgm:t>
        <a:bodyPr rtlCol="0"/>
        <a:lstStyle/>
        <a:p>
          <a:pPr rtl="0">
            <a:lnSpc>
              <a:spcPct val="100000"/>
            </a:lnSpc>
          </a:pPr>
          <a:r>
            <a:rPr lang="bg-BG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Анализ от проучването</a:t>
          </a:r>
          <a:endParaRPr lang="bg-BG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AA3929B3-1058-4240-AD5D-9518D4976567}" type="parTrans" cxnId="{E4AD895B-72A4-4A6B-A7F4-C77A53EC51BC}">
      <dgm:prSet/>
      <dgm:spPr/>
      <dgm:t>
        <a:bodyPr rtlCol="0"/>
        <a:lstStyle/>
        <a:p>
          <a:pPr rtl="0"/>
          <a:endParaRPr lang="bg-BG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79B0F2C-DDB4-44EB-89F7-717146B88B10}" type="sibTrans" cxnId="{E4AD895B-72A4-4A6B-A7F4-C77A53EC51BC}">
      <dgm:prSet/>
      <dgm:spPr/>
      <dgm:t>
        <a:bodyPr rtlCol="0"/>
        <a:lstStyle/>
        <a:p>
          <a:pPr rtl="0"/>
          <a:endParaRPr lang="bg-BG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D40A0249-41A7-44A6-A657-361E8C18FD42}" type="pres">
      <dgm:prSet presAssocID="{E1B432F4-5FDB-4518-9272-2F3934AC6AA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7D1F47A2-8F6C-4C7F-B3B3-2100C986DE32}" type="pres">
      <dgm:prSet presAssocID="{B633A646-2062-4841-AF18-847B074C6716}" presName="compNode" presStyleCnt="0"/>
      <dgm:spPr/>
    </dgm:pt>
    <dgm:pt modelId="{EC4D957C-BFAC-446D-9573-48333BEC34E6}" type="pres">
      <dgm:prSet presAssocID="{B633A646-2062-4841-AF18-847B074C6716}" presName="bgRect" presStyleLbl="bgShp" presStyleIdx="0" presStyleCnt="3"/>
      <dgm:spPr>
        <a:prstGeom prst="rect">
          <a:avLst/>
        </a:prstGeom>
        <a:solidFill>
          <a:schemeClr val="tx1">
            <a:alpha val="70000"/>
          </a:schemeClr>
        </a:solidFill>
      </dgm:spPr>
    </dgm:pt>
    <dgm:pt modelId="{BE6B2CCF-B717-4C6F-9115-44EF0ECE6018}" type="pres">
      <dgm:prSet presAssocID="{B633A646-2062-4841-AF18-847B074C6716}" presName="iconRect" presStyleLbl="node1" presStyleIdx="0" presStyleCnt="3" custScaleX="75132" custScaleY="751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95420642-092B-41B9-94FA-E0EC36F9AF7E}" type="pres">
      <dgm:prSet presAssocID="{B633A646-2062-4841-AF18-847B074C6716}" presName="spaceRect" presStyleCnt="0"/>
      <dgm:spPr/>
    </dgm:pt>
    <dgm:pt modelId="{C95AF6F0-F4DA-48FE-85EB-61ADFB42AA13}" type="pres">
      <dgm:prSet presAssocID="{B633A646-2062-4841-AF18-847B074C6716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bg-BG"/>
        </a:p>
      </dgm:t>
    </dgm:pt>
    <dgm:pt modelId="{51DD96AA-8DD7-4B07-A561-5C9B41ACFA3C}" type="pres">
      <dgm:prSet presAssocID="{1397C75F-5FD8-4120-9A24-A246D042942B}" presName="sibTrans" presStyleCnt="0"/>
      <dgm:spPr/>
    </dgm:pt>
    <dgm:pt modelId="{38E06421-A6BB-4D10-8565-2812C2C5C6B3}" type="pres">
      <dgm:prSet presAssocID="{14BC708E-A0A1-4102-88E4-E75128B4E51E}" presName="compNode" presStyleCnt="0"/>
      <dgm:spPr/>
    </dgm:pt>
    <dgm:pt modelId="{79919C57-A32A-40F6-B106-B4E0CE644E4C}" type="pres">
      <dgm:prSet presAssocID="{14BC708E-A0A1-4102-88E4-E75128B4E51E}" presName="bgRect" presStyleLbl="bgShp" presStyleIdx="1" presStyleCnt="3"/>
      <dgm:spPr>
        <a:xfrm>
          <a:off x="0" y="1760029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gm:spPr>
    </dgm:pt>
    <dgm:pt modelId="{99FDF55F-B3E9-423D-AD21-A6446C5D7455}" type="pres">
      <dgm:prSet presAssocID="{14BC708E-A0A1-4102-88E4-E75128B4E51E}" presName="iconRect" presStyleLbl="node1" presStyleIdx="1" presStyleCnt="3" custScaleX="75132" custScaleY="7513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ch"/>
        </a:ext>
      </dgm:extLst>
    </dgm:pt>
    <dgm:pt modelId="{E98BD5F1-E6F1-491F-A8EE-6A9AD649521E}" type="pres">
      <dgm:prSet presAssocID="{14BC708E-A0A1-4102-88E4-E75128B4E51E}" presName="spaceRect" presStyleCnt="0"/>
      <dgm:spPr/>
    </dgm:pt>
    <dgm:pt modelId="{80F6AD63-74FB-40E4-9D40-4178AFD87F60}" type="pres">
      <dgm:prSet presAssocID="{14BC708E-A0A1-4102-88E4-E75128B4E51E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bg-BG"/>
        </a:p>
      </dgm:t>
    </dgm:pt>
    <dgm:pt modelId="{1375F890-B8F8-4966-ABCD-B672FD4512B7}" type="pres">
      <dgm:prSet presAssocID="{7519C821-85FB-4CA3-BEB5-E4BFBC529B83}" presName="sibTrans" presStyleCnt="0"/>
      <dgm:spPr/>
    </dgm:pt>
    <dgm:pt modelId="{9887B295-B446-4B8E-AEA4-76754DE9DD89}" type="pres">
      <dgm:prSet presAssocID="{C6D21269-399B-4BA2-8621-C7B9DA1E1B8F}" presName="compNode" presStyleCnt="0"/>
      <dgm:spPr/>
    </dgm:pt>
    <dgm:pt modelId="{436A8B1C-2D30-44BB-9150-7099503C8960}" type="pres">
      <dgm:prSet presAssocID="{C6D21269-399B-4BA2-8621-C7B9DA1E1B8F}" presName="bgRect" presStyleLbl="bgShp" presStyleIdx="2" presStyleCnt="3" custLinFactY="99748" custLinFactNeighborX="-2819" custLinFactNeighborY="100000"/>
      <dgm:spPr>
        <a:xfrm>
          <a:off x="0" y="3519456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gm:spPr>
    </dgm:pt>
    <dgm:pt modelId="{1A8B8B62-3037-4506-89D7-28710774070B}" type="pres">
      <dgm:prSet presAssocID="{C6D21269-399B-4BA2-8621-C7B9DA1E1B8F}" presName="iconRect" presStyleLbl="node1" presStyleIdx="2" presStyleCnt="3" custScaleX="68302" custScaleY="6830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2FFC6342-A780-4396-8FAC-8E7FAE77A6E2}" type="pres">
      <dgm:prSet presAssocID="{C6D21269-399B-4BA2-8621-C7B9DA1E1B8F}" presName="spaceRect" presStyleCnt="0"/>
      <dgm:spPr/>
    </dgm:pt>
    <dgm:pt modelId="{D5847293-6F0A-4807-B203-585610F4F535}" type="pres">
      <dgm:prSet presAssocID="{C6D21269-399B-4BA2-8621-C7B9DA1E1B8F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bg-BG"/>
        </a:p>
      </dgm:t>
    </dgm:pt>
  </dgm:ptLst>
  <dgm:cxnLst>
    <dgm:cxn modelId="{EB9839C5-F324-41C4-8950-5284E09FB71E}" srcId="{E1B432F4-5FDB-4518-9272-2F3934AC6AA2}" destId="{14BC708E-A0A1-4102-88E4-E75128B4E51E}" srcOrd="1" destOrd="0" parTransId="{CF221EFF-354A-47A9-A498-1F0BBF01ECB8}" sibTransId="{7519C821-85FB-4CA3-BEB5-E4BFBC529B83}"/>
    <dgm:cxn modelId="{3E6B7CA5-EBA4-48C1-A48C-B9BCBCE8CF1E}" type="presOf" srcId="{14BC708E-A0A1-4102-88E4-E75128B4E51E}" destId="{80F6AD63-74FB-40E4-9D40-4178AFD87F60}" srcOrd="0" destOrd="0" presId="urn:microsoft.com/office/officeart/2018/2/layout/IconVerticalSolidList"/>
    <dgm:cxn modelId="{56ADA02B-9055-4F39-B74D-2D556F11DDB6}" srcId="{E1B432F4-5FDB-4518-9272-2F3934AC6AA2}" destId="{B633A646-2062-4841-AF18-847B074C6716}" srcOrd="0" destOrd="0" parTransId="{DB4A5689-BD48-4D3D-8017-D1E3C49B0DDB}" sibTransId="{1397C75F-5FD8-4120-9A24-A246D042942B}"/>
    <dgm:cxn modelId="{EEAA52FF-E4A1-49BD-9B1E-000F5AABCD8E}" type="presOf" srcId="{B633A646-2062-4841-AF18-847B074C6716}" destId="{C95AF6F0-F4DA-48FE-85EB-61ADFB42AA13}" srcOrd="0" destOrd="0" presId="urn:microsoft.com/office/officeart/2018/2/layout/IconVerticalSolidList"/>
    <dgm:cxn modelId="{3905E0BC-71EE-4610-827E-655844CE3113}" type="presOf" srcId="{C6D21269-399B-4BA2-8621-C7B9DA1E1B8F}" destId="{D5847293-6F0A-4807-B203-585610F4F535}" srcOrd="0" destOrd="0" presId="urn:microsoft.com/office/officeart/2018/2/layout/IconVerticalSolidList"/>
    <dgm:cxn modelId="{9C176326-2BDF-4E92-BD6C-4BCBC882ACEA}" type="presOf" srcId="{E1B432F4-5FDB-4518-9272-2F3934AC6AA2}" destId="{D40A0249-41A7-44A6-A657-361E8C18FD42}" srcOrd="0" destOrd="0" presId="urn:microsoft.com/office/officeart/2018/2/layout/IconVerticalSolidList"/>
    <dgm:cxn modelId="{E4AD895B-72A4-4A6B-A7F4-C77A53EC51BC}" srcId="{E1B432F4-5FDB-4518-9272-2F3934AC6AA2}" destId="{C6D21269-399B-4BA2-8621-C7B9DA1E1B8F}" srcOrd="2" destOrd="0" parTransId="{AA3929B3-1058-4240-AD5D-9518D4976567}" sibTransId="{C79B0F2C-DDB4-44EB-89F7-717146B88B10}"/>
    <dgm:cxn modelId="{C3FF57AE-FB3C-49DE-82B3-0A61FA5DDA91}" type="presParOf" srcId="{D40A0249-41A7-44A6-A657-361E8C18FD42}" destId="{7D1F47A2-8F6C-4C7F-B3B3-2100C986DE32}" srcOrd="0" destOrd="0" presId="urn:microsoft.com/office/officeart/2018/2/layout/IconVerticalSolidList"/>
    <dgm:cxn modelId="{39AD4461-2A0A-410E-8C25-0B475A3D2CD5}" type="presParOf" srcId="{7D1F47A2-8F6C-4C7F-B3B3-2100C986DE32}" destId="{EC4D957C-BFAC-446D-9573-48333BEC34E6}" srcOrd="0" destOrd="0" presId="urn:microsoft.com/office/officeart/2018/2/layout/IconVerticalSolidList"/>
    <dgm:cxn modelId="{F9297396-8F77-4FD5-AAFB-AB3160B70B42}" type="presParOf" srcId="{7D1F47A2-8F6C-4C7F-B3B3-2100C986DE32}" destId="{BE6B2CCF-B717-4C6F-9115-44EF0ECE6018}" srcOrd="1" destOrd="0" presId="urn:microsoft.com/office/officeart/2018/2/layout/IconVerticalSolidList"/>
    <dgm:cxn modelId="{D1AB3CE4-FE44-4177-86CC-B147232F3BD0}" type="presParOf" srcId="{7D1F47A2-8F6C-4C7F-B3B3-2100C986DE32}" destId="{95420642-092B-41B9-94FA-E0EC36F9AF7E}" srcOrd="2" destOrd="0" presId="urn:microsoft.com/office/officeart/2018/2/layout/IconVerticalSolidList"/>
    <dgm:cxn modelId="{1E58CE55-32AF-4065-B1F7-2380412F2F02}" type="presParOf" srcId="{7D1F47A2-8F6C-4C7F-B3B3-2100C986DE32}" destId="{C95AF6F0-F4DA-48FE-85EB-61ADFB42AA13}" srcOrd="3" destOrd="0" presId="urn:microsoft.com/office/officeart/2018/2/layout/IconVerticalSolidList"/>
    <dgm:cxn modelId="{9D6ACACB-1091-40ED-952B-C2E92FA564C6}" type="presParOf" srcId="{D40A0249-41A7-44A6-A657-361E8C18FD42}" destId="{51DD96AA-8DD7-4B07-A561-5C9B41ACFA3C}" srcOrd="1" destOrd="0" presId="urn:microsoft.com/office/officeart/2018/2/layout/IconVerticalSolidList"/>
    <dgm:cxn modelId="{A0B092F8-3BF3-4C70-95B1-0A0764FD7131}" type="presParOf" srcId="{D40A0249-41A7-44A6-A657-361E8C18FD42}" destId="{38E06421-A6BB-4D10-8565-2812C2C5C6B3}" srcOrd="2" destOrd="0" presId="urn:microsoft.com/office/officeart/2018/2/layout/IconVerticalSolidList"/>
    <dgm:cxn modelId="{8C5E5818-6931-4902-AE43-414551022BCD}" type="presParOf" srcId="{38E06421-A6BB-4D10-8565-2812C2C5C6B3}" destId="{79919C57-A32A-40F6-B106-B4E0CE644E4C}" srcOrd="0" destOrd="0" presId="urn:microsoft.com/office/officeart/2018/2/layout/IconVerticalSolidList"/>
    <dgm:cxn modelId="{117B7A1C-7A05-4787-8474-79753887F4C2}" type="presParOf" srcId="{38E06421-A6BB-4D10-8565-2812C2C5C6B3}" destId="{99FDF55F-B3E9-423D-AD21-A6446C5D7455}" srcOrd="1" destOrd="0" presId="urn:microsoft.com/office/officeart/2018/2/layout/IconVerticalSolidList"/>
    <dgm:cxn modelId="{82818524-92E6-4F27-A68D-3BE1571532DC}" type="presParOf" srcId="{38E06421-A6BB-4D10-8565-2812C2C5C6B3}" destId="{E98BD5F1-E6F1-491F-A8EE-6A9AD649521E}" srcOrd="2" destOrd="0" presId="urn:microsoft.com/office/officeart/2018/2/layout/IconVerticalSolidList"/>
    <dgm:cxn modelId="{0A438607-8D9F-471A-B9F9-D903D7FA2B52}" type="presParOf" srcId="{38E06421-A6BB-4D10-8565-2812C2C5C6B3}" destId="{80F6AD63-74FB-40E4-9D40-4178AFD87F60}" srcOrd="3" destOrd="0" presId="urn:microsoft.com/office/officeart/2018/2/layout/IconVerticalSolidList"/>
    <dgm:cxn modelId="{E18EE60B-8650-4B85-8C8A-B807B9148FC8}" type="presParOf" srcId="{D40A0249-41A7-44A6-A657-361E8C18FD42}" destId="{1375F890-B8F8-4966-ABCD-B672FD4512B7}" srcOrd="3" destOrd="0" presId="urn:microsoft.com/office/officeart/2018/2/layout/IconVerticalSolidList"/>
    <dgm:cxn modelId="{F370D9F7-088E-4B78-8272-0E311B15486B}" type="presParOf" srcId="{D40A0249-41A7-44A6-A657-361E8C18FD42}" destId="{9887B295-B446-4B8E-AEA4-76754DE9DD89}" srcOrd="4" destOrd="0" presId="urn:microsoft.com/office/officeart/2018/2/layout/IconVerticalSolidList"/>
    <dgm:cxn modelId="{968D7DEE-AF0E-4BA0-9080-0C524E005C39}" type="presParOf" srcId="{9887B295-B446-4B8E-AEA4-76754DE9DD89}" destId="{436A8B1C-2D30-44BB-9150-7099503C8960}" srcOrd="0" destOrd="0" presId="urn:microsoft.com/office/officeart/2018/2/layout/IconVerticalSolidList"/>
    <dgm:cxn modelId="{CE4D3AA4-D0A5-472B-A6D2-E2D35A5DE21A}" type="presParOf" srcId="{9887B295-B446-4B8E-AEA4-76754DE9DD89}" destId="{1A8B8B62-3037-4506-89D7-28710774070B}" srcOrd="1" destOrd="0" presId="urn:microsoft.com/office/officeart/2018/2/layout/IconVerticalSolidList"/>
    <dgm:cxn modelId="{C939EEF1-F0C3-4C00-83D5-BE315DAD62D3}" type="presParOf" srcId="{9887B295-B446-4B8E-AEA4-76754DE9DD89}" destId="{2FFC6342-A780-4396-8FAC-8E7FAE77A6E2}" srcOrd="2" destOrd="0" presId="urn:microsoft.com/office/officeart/2018/2/layout/IconVerticalSolidList"/>
    <dgm:cxn modelId="{1493C073-EB9E-467F-8BBD-604D0CFE685E}" type="presParOf" srcId="{9887B295-B446-4B8E-AEA4-76754DE9DD89}" destId="{D5847293-6F0A-4807-B203-585610F4F5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D957C-BFAC-446D-9573-48333BEC34E6}">
      <dsp:nvSpPr>
        <dsp:cNvPr id="0" name=""/>
        <dsp:cNvSpPr/>
      </dsp:nvSpPr>
      <dsp:spPr>
        <a:xfrm>
          <a:off x="0" y="601"/>
          <a:ext cx="5607050" cy="1407541"/>
        </a:xfrm>
        <a:prstGeom prst="rect">
          <a:avLst/>
        </a:prstGeom>
        <a:solidFill>
          <a:schemeClr val="tx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6B2CCF-B717-4C6F-9115-44EF0ECE6018}">
      <dsp:nvSpPr>
        <dsp:cNvPr id="0" name=""/>
        <dsp:cNvSpPr/>
      </dsp:nvSpPr>
      <dsp:spPr>
        <a:xfrm>
          <a:off x="522039" y="413556"/>
          <a:ext cx="581632" cy="5816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5AF6F0-F4DA-48FE-85EB-61ADFB42AA13}">
      <dsp:nvSpPr>
        <dsp:cNvPr id="0" name=""/>
        <dsp:cNvSpPr/>
      </dsp:nvSpPr>
      <dsp:spPr>
        <a:xfrm>
          <a:off x="1625711" y="601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rtlCol="0" anchor="ctr" anchorCtr="0">
          <a:noAutofit/>
        </a:bodyPr>
        <a:lstStyle/>
        <a:p>
          <a:pPr lvl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g-BG" sz="2500" kern="1200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Метода </a:t>
          </a:r>
        </a:p>
        <a:p>
          <a:pPr lvl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g-BG" sz="2500" kern="1200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„Плати </a:t>
          </a:r>
          <a:r>
            <a:rPr lang="bg-BG" sz="2500" kern="12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първо на себе </a:t>
          </a:r>
          <a:r>
            <a:rPr lang="bg-BG" sz="2500" kern="1200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си“</a:t>
          </a:r>
          <a:endParaRPr lang="bg-BG" sz="2500" kern="1200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5711" y="601"/>
        <a:ext cx="3981338" cy="1407541"/>
      </dsp:txXfrm>
    </dsp:sp>
    <dsp:sp modelId="{79919C57-A32A-40F6-B106-B4E0CE644E4C}">
      <dsp:nvSpPr>
        <dsp:cNvPr id="0" name=""/>
        <dsp:cNvSpPr/>
      </dsp:nvSpPr>
      <dsp:spPr>
        <a:xfrm>
          <a:off x="0" y="1760029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FDF55F-B3E9-423D-AD21-A6446C5D7455}">
      <dsp:nvSpPr>
        <dsp:cNvPr id="0" name=""/>
        <dsp:cNvSpPr/>
      </dsp:nvSpPr>
      <dsp:spPr>
        <a:xfrm>
          <a:off x="522039" y="2172983"/>
          <a:ext cx="581632" cy="5816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F6AD63-74FB-40E4-9D40-4178AFD87F60}">
      <dsp:nvSpPr>
        <dsp:cNvPr id="0" name=""/>
        <dsp:cNvSpPr/>
      </dsp:nvSpPr>
      <dsp:spPr>
        <a:xfrm>
          <a:off x="1625711" y="1760029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rtlCol="0" anchor="ctr" anchorCtr="0">
          <a:noAutofit/>
        </a:bodyPr>
        <a:lstStyle/>
        <a:p>
          <a:pPr lvl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g-BG" sz="2500" kern="1200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Анкетно проучване</a:t>
          </a:r>
          <a:endParaRPr lang="bg-BG" sz="2500" kern="1200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5711" y="1760029"/>
        <a:ext cx="3981338" cy="1407541"/>
      </dsp:txXfrm>
    </dsp:sp>
    <dsp:sp modelId="{436A8B1C-2D30-44BB-9150-7099503C8960}">
      <dsp:nvSpPr>
        <dsp:cNvPr id="0" name=""/>
        <dsp:cNvSpPr/>
      </dsp:nvSpPr>
      <dsp:spPr>
        <a:xfrm>
          <a:off x="0" y="3520058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8B8B62-3037-4506-89D7-28710774070B}">
      <dsp:nvSpPr>
        <dsp:cNvPr id="0" name=""/>
        <dsp:cNvSpPr/>
      </dsp:nvSpPr>
      <dsp:spPr>
        <a:xfrm>
          <a:off x="548476" y="3958848"/>
          <a:ext cx="528758" cy="5287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47293-6F0A-4807-B203-585610F4F535}">
      <dsp:nvSpPr>
        <dsp:cNvPr id="0" name=""/>
        <dsp:cNvSpPr/>
      </dsp:nvSpPr>
      <dsp:spPr>
        <a:xfrm>
          <a:off x="1625711" y="3519456"/>
          <a:ext cx="3981338" cy="1407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65" tIns="148965" rIns="148965" bIns="148965" numCol="1" spcCol="1270" rtlCol="0" anchor="ctr" anchorCtr="0">
          <a:noAutofit/>
        </a:bodyPr>
        <a:lstStyle/>
        <a:p>
          <a:pPr lvl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g-BG" sz="2500" kern="1200" noProof="0" dirty="0" smtClean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Анализ от проучването</a:t>
          </a:r>
          <a:endParaRPr lang="bg-BG" sz="2500" kern="1200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sp:txBody>
      <dsp:txXfrm>
        <a:off x="1625711" y="3519456"/>
        <a:ext cx="3981338" cy="1407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Вертикален списък с плътни икони"/>
  <dgm:desc val="Използвайте, за да покажете поредица от визуализации отгоре надолу с текст от ниво 1 или ниво 1 и ниво 2, групирани във фигура. Върши най-добра работа с икони или малки картини с по-дълги описания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21284-7126-49FB-BAC7-D5FEA91AEC07}" type="datetime1">
              <a:rPr lang="bg-BG" smtClean="0"/>
              <a:t>28.2.2025 г.</a:t>
            </a:fld>
            <a:endParaRPr 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645F0-8B76-481D-BD2C-9C01AF0D4F30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5229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noProof="0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9D7F1-D64D-422C-944A-ABBC3F3D05C3}" type="datetime1">
              <a:rPr lang="bg-BG" smtClean="0"/>
              <a:pPr/>
              <a:t>28.2.2025 г.</a:t>
            </a:fld>
            <a:endParaRPr lang="bg-BG" dirty="0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noProof="0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-BG" noProof="0" dirty="0"/>
              <a:t>Редактиране на стиловете на текста на образеца</a:t>
            </a:r>
          </a:p>
          <a:p>
            <a:pPr lvl="1"/>
            <a:r>
              <a:rPr lang="bg-BG" noProof="0" dirty="0"/>
              <a:t>Второ ниво</a:t>
            </a:r>
          </a:p>
          <a:p>
            <a:pPr lvl="2"/>
            <a:r>
              <a:rPr lang="bg-BG" noProof="0" dirty="0"/>
              <a:t>Трето ниво</a:t>
            </a:r>
          </a:p>
          <a:p>
            <a:pPr lvl="3"/>
            <a:r>
              <a:rPr lang="bg-BG" noProof="0" dirty="0"/>
              <a:t>Четвърто ниво</a:t>
            </a:r>
          </a:p>
          <a:p>
            <a:pPr lvl="4"/>
            <a:r>
              <a:rPr lang="bg-BG" noProof="0" dirty="0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noProof="0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2A95D-B566-40FA-929F-D67871D2A0B0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21356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A95D-B566-40FA-929F-D67871D2A0B0}" type="slidenum">
              <a:rPr lang="bg-BG" smtClean="0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99401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A95D-B566-40FA-929F-D67871D2A0B0}" type="slidenum">
              <a:rPr lang="bg-BG" smtClean="0"/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23714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E7DD3-F7D5-6C68-E62F-FEFE62A7C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>
            <a:extLst>
              <a:ext uri="{FF2B5EF4-FFF2-40B4-BE49-F238E27FC236}">
                <a16:creationId xmlns:a16="http://schemas.microsoft.com/office/drawing/2014/main" id="{A6D105E4-A898-DCAC-BA2D-E2C1B8FF07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>
            <a:extLst>
              <a:ext uri="{FF2B5EF4-FFF2-40B4-BE49-F238E27FC236}">
                <a16:creationId xmlns:a16="http://schemas.microsoft.com/office/drawing/2014/main" id="{3C2B46B3-9917-0141-9F9D-437B91012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ABF43E59-4D8A-0322-BD25-FEF71E818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A95D-B566-40FA-929F-D67871D2A0B0}" type="slidenum">
              <a:rPr lang="bg-BG" smtClean="0"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2295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E7DD3-F7D5-6C68-E62F-FEFE62A7C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>
            <a:extLst>
              <a:ext uri="{FF2B5EF4-FFF2-40B4-BE49-F238E27FC236}">
                <a16:creationId xmlns:a16="http://schemas.microsoft.com/office/drawing/2014/main" id="{A6D105E4-A898-DCAC-BA2D-E2C1B8FF07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>
            <a:extLst>
              <a:ext uri="{FF2B5EF4-FFF2-40B4-BE49-F238E27FC236}">
                <a16:creationId xmlns:a16="http://schemas.microsoft.com/office/drawing/2014/main" id="{3C2B46B3-9917-0141-9F9D-437B91012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ABF43E59-4D8A-0322-BD25-FEF71E818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A95D-B566-40FA-929F-D67871D2A0B0}" type="slidenum">
              <a:rPr lang="bg-BG" smtClean="0"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333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E7DD3-F7D5-6C68-E62F-FEFE62A7C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>
            <a:extLst>
              <a:ext uri="{FF2B5EF4-FFF2-40B4-BE49-F238E27FC236}">
                <a16:creationId xmlns:a16="http://schemas.microsoft.com/office/drawing/2014/main" id="{A6D105E4-A898-DCAC-BA2D-E2C1B8FF07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>
            <a:extLst>
              <a:ext uri="{FF2B5EF4-FFF2-40B4-BE49-F238E27FC236}">
                <a16:creationId xmlns:a16="http://schemas.microsoft.com/office/drawing/2014/main" id="{3C2B46B3-9917-0141-9F9D-437B91012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ABF43E59-4D8A-0322-BD25-FEF71E818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A95D-B566-40FA-929F-D67871D2A0B0}" type="slidenum">
              <a:rPr lang="bg-BG" smtClean="0"/>
              <a:t>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77326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E7DD3-F7D5-6C68-E62F-FEFE62A7C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>
            <a:extLst>
              <a:ext uri="{FF2B5EF4-FFF2-40B4-BE49-F238E27FC236}">
                <a16:creationId xmlns:a16="http://schemas.microsoft.com/office/drawing/2014/main" id="{A6D105E4-A898-DCAC-BA2D-E2C1B8FF07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>
            <a:extLst>
              <a:ext uri="{FF2B5EF4-FFF2-40B4-BE49-F238E27FC236}">
                <a16:creationId xmlns:a16="http://schemas.microsoft.com/office/drawing/2014/main" id="{3C2B46B3-9917-0141-9F9D-437B91012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ABF43E59-4D8A-0322-BD25-FEF71E818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A95D-B566-40FA-929F-D67871D2A0B0}" type="slidenum">
              <a:rPr lang="bg-BG" smtClean="0"/>
              <a:t>16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675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E7DD3-F7D5-6C68-E62F-FEFE62A7C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>
            <a:extLst>
              <a:ext uri="{FF2B5EF4-FFF2-40B4-BE49-F238E27FC236}">
                <a16:creationId xmlns:a16="http://schemas.microsoft.com/office/drawing/2014/main" id="{A6D105E4-A898-DCAC-BA2D-E2C1B8FF07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>
            <a:extLst>
              <a:ext uri="{FF2B5EF4-FFF2-40B4-BE49-F238E27FC236}">
                <a16:creationId xmlns:a16="http://schemas.microsoft.com/office/drawing/2014/main" id="{3C2B46B3-9917-0141-9F9D-437B91012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ABF43E59-4D8A-0322-BD25-FEF71E818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A95D-B566-40FA-929F-D67871D2A0B0}" type="slidenum">
              <a:rPr lang="bg-BG" smtClean="0"/>
              <a:t>17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48927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A95D-B566-40FA-929F-D67871D2A0B0}" type="slidenum">
              <a:rPr lang="bg-BG" smtClean="0"/>
              <a:t>18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92790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bg-BG" noProof="0"/>
              <a:t>Щракнете, за да редактирате стила на подзаглавието в образеца</a:t>
            </a:r>
            <a:endParaRPr lang="bg-BG" noProof="0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24C0E2-3A3A-438B-BF0F-8B3666A2507F}" type="datetime1">
              <a:rPr lang="bg-BG" noProof="0" smtClean="0"/>
              <a:t>28.2.2025 г.</a:t>
            </a:fld>
            <a:endParaRPr lang="bg-BG" noProof="0" dirty="0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
              </a:t>
            </a:r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827077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2E4100-D543-47CC-A666-2B664D957103}" type="datetime1">
              <a:rPr lang="bg-BG" noProof="0" smtClean="0"/>
              <a:t>28.2.2025 г.</a:t>
            </a:fld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
              </a:t>
            </a:r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7384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EC0536-CB37-47AB-BB71-4CDA9B471E31}" type="datetime1">
              <a:rPr lang="bg-BG" noProof="0" smtClean="0"/>
              <a:t>28.2.2025 г.</a:t>
            </a:fld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
              </a:t>
            </a:r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42223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AD5380-81F3-46D5-BC62-DDCF1CD65E46}" type="datetime1">
              <a:rPr lang="bg-BG" noProof="0" smtClean="0"/>
              <a:t>28.2.2025 г.</a:t>
            </a:fld>
            <a:endParaRPr lang="bg-BG" noProof="0" dirty="0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
              </a:t>
            </a:r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18227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раздел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110407-46C2-4778-BD66-E08F5EC7EC80}" type="datetime1">
              <a:rPr lang="bg-BG" noProof="0" smtClean="0"/>
              <a:t>28.2.2025 г.</a:t>
            </a:fld>
            <a:endParaRPr lang="bg-BG" noProof="0" dirty="0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
              </a:t>
            </a:r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828561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4" name="Контейнер на съдържание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8" name="Контейнер за 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DE8BBE-131B-4C92-8DB7-B20AC56BAD2C}" type="datetime1">
              <a:rPr lang="bg-BG" noProof="0" smtClean="0"/>
              <a:t>28.2.2025 г.</a:t>
            </a:fld>
            <a:endParaRPr lang="bg-BG" noProof="0" dirty="0"/>
          </a:p>
        </p:txBody>
      </p:sp>
      <p:sp>
        <p:nvSpPr>
          <p:cNvPr id="9" name="Контейнер за долен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
              </a:t>
            </a:r>
          </a:p>
        </p:txBody>
      </p:sp>
      <p:sp>
        <p:nvSpPr>
          <p:cNvPr id="10" name="Контейнер за номер на слайд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36658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на съдържание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/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6" name="Контейнер на съдържание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11" name="Контейнер за текст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6563DB-F5CA-4D70-BEC4-A67B7D0459CC}" type="datetime1">
              <a:rPr lang="bg-BG" noProof="0" smtClean="0"/>
              <a:t>28.2.2025 г.</a:t>
            </a:fld>
            <a:endParaRPr lang="bg-BG" noProof="0" dirty="0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
              </a:t>
            </a:r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10" name="Заглавие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55889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F92D7D-A6A0-4209-BD46-5EDD1ED528DB}" type="datetime1">
              <a:rPr lang="bg-BG" noProof="0" smtClean="0"/>
              <a:t>28.2.2025 г.</a:t>
            </a:fld>
            <a:endParaRPr lang="bg-BG" noProof="0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
              </a:t>
            </a:r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7007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B69255-9ACF-414B-B4FF-233666C407D9}" type="datetime1">
              <a:rPr lang="bg-BG" noProof="0" smtClean="0"/>
              <a:t>28.2.2025 г.</a:t>
            </a:fld>
            <a:endParaRPr lang="bg-BG" noProof="0" dirty="0"/>
          </a:p>
        </p:txBody>
      </p:sp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noProof="0" dirty="0"/>
              <a:t>
              </a:t>
            </a:r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35998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авоъгълник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9" name="Контейнер за дата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89FC04-A34C-48A2-97C1-33A593856318}" type="datetime1">
              <a:rPr lang="bg-BG" noProof="0" smtClean="0"/>
              <a:t>28.2.2025 г.</a:t>
            </a:fld>
            <a:endParaRPr lang="bg-BG" noProof="0" dirty="0"/>
          </a:p>
        </p:txBody>
      </p:sp>
      <p:sp>
        <p:nvSpPr>
          <p:cNvPr id="10" name="Контейнер за долен колонтитул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bg-BG" noProof="0" dirty="0"/>
              <a:t>
              </a:t>
            </a:r>
          </a:p>
        </p:txBody>
      </p:sp>
      <p:sp>
        <p:nvSpPr>
          <p:cNvPr id="11" name="Контейнер за номер на слайд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2053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авоъгълник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картина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8" name="Контейнер за 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42720C7F-3A43-4DE7-8C42-907A537AC5B7}" type="datetime1">
              <a:rPr lang="bg-BG" noProof="0" smtClean="0"/>
              <a:t>28.2.2025 г.</a:t>
            </a:fld>
            <a:endParaRPr lang="bg-BG" noProof="0" dirty="0"/>
          </a:p>
        </p:txBody>
      </p:sp>
      <p:sp>
        <p:nvSpPr>
          <p:cNvPr id="9" name="Контейнер за долен колонтитул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bg-BG" noProof="0" dirty="0"/>
              <a:t>
              </a:t>
            </a:r>
          </a:p>
        </p:txBody>
      </p:sp>
      <p:sp>
        <p:nvSpPr>
          <p:cNvPr id="10" name="Контейнер за номер на слайд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94778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bg-BG" noProof="0" dirty="0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bg-BG" noProof="0" dirty="0"/>
              <a:t>Редактиране на стиловете на текста на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9D7E5A5F-11CE-431E-8634-B5BB95EE6888}" type="datetime1">
              <a:rPr lang="bg-BG" noProof="0" smtClean="0"/>
              <a:t>28.2.2025 г.</a:t>
            </a:fld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bg-BG" noProof="0" dirty="0"/>
              <a:t>
              </a:t>
            </a:r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86590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id="{6981E6A2-4656-4CFE-9BF4-39D81EE2CA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41745"/>
            <a:ext cx="4894164" cy="3483514"/>
          </a:xfrm>
          <a:noFill/>
          <a:ln>
            <a:solidFill>
              <a:schemeClr val="tx1"/>
            </a:solidFill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rtlCol="0">
            <a:normAutofit fontScale="90000"/>
          </a:bodyPr>
          <a:lstStyle/>
          <a:p>
            <a:pPr rtl="0"/>
            <a:r>
              <a:rPr lang="bg-BG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Анкетно проучване сред ученици и родители</a:t>
            </a:r>
            <a:endParaRPr lang="bg-BG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981814"/>
            <a:ext cx="4486656" cy="2053226"/>
          </a:xfrm>
        </p:spPr>
        <p:txBody>
          <a:bodyPr rtlCol="0">
            <a:noAutofit/>
          </a:bodyPr>
          <a:lstStyle/>
          <a:p>
            <a:pPr algn="l" rtl="0"/>
            <a:r>
              <a:rPr lang="bg-BG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Натали </a:t>
            </a:r>
            <a:r>
              <a:rPr lang="bg-BG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</a:t>
            </a:r>
            <a:endPara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bg-BG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Ибрахим Мусов</a:t>
            </a:r>
          </a:p>
          <a:p>
            <a:pPr algn="l" rtl="0"/>
            <a:r>
              <a:rPr lang="bg-BG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Специалност: „Икономическа информатика“ – </a:t>
            </a:r>
            <a:r>
              <a:rPr lang="bg-BG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дуална</a:t>
            </a:r>
            <a:r>
              <a:rPr lang="bg-BG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на обучение</a:t>
            </a:r>
          </a:p>
          <a:p>
            <a:pPr algn="l" rtl="0"/>
            <a:r>
              <a:rPr lang="bg-BG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Клас:  </a:t>
            </a:r>
            <a:r>
              <a:rPr lang="bg-BG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10б</a:t>
            </a:r>
          </a:p>
          <a:p>
            <a:pPr algn="l" rtl="0"/>
            <a:r>
              <a:rPr lang="bg-BG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Училище: </a:t>
            </a:r>
            <a:r>
              <a:rPr lang="bg-BG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ПГИИ“Джон</a:t>
            </a:r>
            <a:r>
              <a:rPr lang="bg-BG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Атанасов“</a:t>
            </a:r>
          </a:p>
        </p:txBody>
      </p:sp>
      <p:pic>
        <p:nvPicPr>
          <p:cNvPr id="5" name="Картина 4" descr="Финансово-търговски данни">
            <a:extLst>
              <a:ext uri="{FF2B5EF4-FFF2-40B4-BE49-F238E27FC236}">
                <a16:creationId xmlns:a16="http://schemas.microsoft.com/office/drawing/2014/main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C3AD285E-40E9-DB06-9BCC-575F453A5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26" y="1000616"/>
            <a:ext cx="9815512" cy="46249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58464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CA522CC8-033C-399C-42C0-ED94C66CE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83" y="625174"/>
            <a:ext cx="6098833" cy="56076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73872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CD1FD571-BB19-684E-4C0C-97B72B240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19" y="1821615"/>
            <a:ext cx="9629775" cy="33872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3231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C310DF93-9AAA-C684-EB4F-4D783E289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37" y="1530350"/>
            <a:ext cx="9782175" cy="36525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30281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EA1420DA-9FE8-A89F-4F50-5FD2C8925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85" y="2048929"/>
            <a:ext cx="9767887" cy="31926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48735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FC7D9655-F920-0A84-23F3-FE9D5B349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72" y="1954634"/>
            <a:ext cx="9636661" cy="32377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48592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1F4BC7-D086-ADCD-EE6E-C549CA0C2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848AAD2-C391-7494-EE3C-33303BD1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710" y="154428"/>
            <a:ext cx="6031346" cy="1174991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pPr rtl="0"/>
            <a:r>
              <a:rPr lang="bg-BG" b="1" noProof="0" dirty="0" smtClean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от проучването</a:t>
            </a:r>
            <a:endParaRPr lang="bg-BG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899B071C-E1ED-DCFD-5C13-C52E6236D307}"/>
              </a:ext>
            </a:extLst>
          </p:cNvPr>
          <p:cNvSpPr/>
          <p:nvPr/>
        </p:nvSpPr>
        <p:spPr>
          <a:xfrm>
            <a:off x="350907" y="1329419"/>
            <a:ext cx="11314620" cy="5755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📊 </a:t>
            </a:r>
            <a:r>
              <a:rPr lang="ru-RU" sz="2800" b="1" dirty="0" err="1">
                <a:solidFill>
                  <a:schemeClr val="bg1"/>
                </a:solidFill>
              </a:rPr>
              <a:t>Запознатост</a:t>
            </a:r>
            <a:r>
              <a:rPr lang="ru-RU" sz="2800" b="1" dirty="0">
                <a:solidFill>
                  <a:schemeClr val="bg1"/>
                </a:solidFill>
              </a:rPr>
              <a:t> с метода „Плати </a:t>
            </a:r>
            <a:r>
              <a:rPr lang="ru-RU" sz="2800" b="1" dirty="0" err="1">
                <a:solidFill>
                  <a:schemeClr val="bg1"/>
                </a:solidFill>
              </a:rPr>
              <a:t>първо</a:t>
            </a:r>
            <a:r>
              <a:rPr lang="ru-RU" sz="2800" b="1" dirty="0">
                <a:solidFill>
                  <a:schemeClr val="bg1"/>
                </a:solidFill>
              </a:rPr>
              <a:t> на себе си“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400" dirty="0" err="1">
                <a:solidFill>
                  <a:schemeClr val="bg1"/>
                </a:solidFill>
              </a:rPr>
              <a:t>Значителна</a:t>
            </a:r>
            <a:r>
              <a:rPr lang="ru-RU" sz="2400" dirty="0">
                <a:solidFill>
                  <a:schemeClr val="bg1"/>
                </a:solidFill>
              </a:rPr>
              <a:t> част от </a:t>
            </a:r>
            <a:r>
              <a:rPr lang="ru-RU" sz="2400" dirty="0" err="1">
                <a:solidFill>
                  <a:schemeClr val="bg1"/>
                </a:solidFill>
              </a:rPr>
              <a:t>учениците</a:t>
            </a:r>
            <a:r>
              <a:rPr lang="ru-RU" sz="2400" dirty="0">
                <a:solidFill>
                  <a:schemeClr val="bg1"/>
                </a:solidFill>
              </a:rPr>
              <a:t> и </a:t>
            </a:r>
            <a:r>
              <a:rPr lang="ru-RU" sz="2400" dirty="0" err="1">
                <a:solidFill>
                  <a:schemeClr val="bg1"/>
                </a:solidFill>
              </a:rPr>
              <a:t>родителите</a:t>
            </a:r>
            <a:r>
              <a:rPr lang="ru-RU" sz="2400" dirty="0">
                <a:solidFill>
                  <a:schemeClr val="bg1"/>
                </a:solidFill>
              </a:rPr>
              <a:t> не </a:t>
            </a:r>
            <a:r>
              <a:rPr lang="ru-RU" sz="2400" dirty="0" err="1">
                <a:solidFill>
                  <a:schemeClr val="bg1"/>
                </a:solidFill>
              </a:rPr>
              <a:t>са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запознати</a:t>
            </a:r>
            <a:r>
              <a:rPr lang="ru-RU" sz="2400" dirty="0">
                <a:solidFill>
                  <a:schemeClr val="bg1"/>
                </a:solidFill>
              </a:rPr>
              <a:t> с </a:t>
            </a:r>
            <a:r>
              <a:rPr lang="ru-RU" sz="2400" dirty="0" err="1">
                <a:solidFill>
                  <a:schemeClr val="bg1"/>
                </a:solidFill>
              </a:rPr>
              <a:t>този</a:t>
            </a:r>
            <a:r>
              <a:rPr lang="ru-RU" sz="2400" dirty="0">
                <a:solidFill>
                  <a:schemeClr val="bg1"/>
                </a:solidFill>
              </a:rPr>
              <a:t> финансов принцип.</a:t>
            </a:r>
          </a:p>
          <a:p>
            <a:r>
              <a:rPr lang="ru-RU" sz="2400" dirty="0">
                <a:solidFill>
                  <a:schemeClr val="bg1"/>
                </a:solidFill>
              </a:rPr>
              <a:t>Малка част от </a:t>
            </a:r>
            <a:r>
              <a:rPr lang="ru-RU" sz="2400" dirty="0" err="1">
                <a:solidFill>
                  <a:schemeClr val="bg1"/>
                </a:solidFill>
              </a:rPr>
              <a:t>анкетираните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чували</a:t>
            </a:r>
            <a:r>
              <a:rPr lang="ru-RU" sz="2400" dirty="0">
                <a:solidFill>
                  <a:schemeClr val="bg1"/>
                </a:solidFill>
              </a:rPr>
              <a:t> за него, но не </a:t>
            </a:r>
            <a:r>
              <a:rPr lang="ru-RU" sz="2400" dirty="0" err="1">
                <a:solidFill>
                  <a:schemeClr val="bg1"/>
                </a:solidFill>
              </a:rPr>
              <a:t>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прилагат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💰 </a:t>
            </a:r>
            <a:r>
              <a:rPr lang="ru-RU" sz="2800" b="1" dirty="0" err="1">
                <a:solidFill>
                  <a:schemeClr val="bg1"/>
                </a:solidFill>
              </a:rPr>
              <a:t>Практикуване</a:t>
            </a:r>
            <a:r>
              <a:rPr lang="ru-RU" sz="2800" b="1" dirty="0">
                <a:solidFill>
                  <a:schemeClr val="bg1"/>
                </a:solidFill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</a:rPr>
              <a:t>спестявания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Само </a:t>
            </a:r>
            <a:r>
              <a:rPr lang="ru-RU" sz="2400" dirty="0" err="1">
                <a:solidFill>
                  <a:schemeClr val="bg1"/>
                </a:solidFill>
              </a:rPr>
              <a:t>малък</a:t>
            </a:r>
            <a:r>
              <a:rPr lang="ru-RU" sz="2400" dirty="0">
                <a:solidFill>
                  <a:schemeClr val="bg1"/>
                </a:solidFill>
              </a:rPr>
              <a:t> процент от </a:t>
            </a:r>
            <a:r>
              <a:rPr lang="ru-RU" sz="2400" dirty="0" err="1">
                <a:solidFill>
                  <a:schemeClr val="bg1"/>
                </a:solidFill>
              </a:rPr>
              <a:t>учениците</a:t>
            </a:r>
            <a:r>
              <a:rPr lang="ru-RU" sz="2400" dirty="0">
                <a:solidFill>
                  <a:schemeClr val="bg1"/>
                </a:solidFill>
              </a:rPr>
              <a:t> отделят </a:t>
            </a:r>
            <a:r>
              <a:rPr lang="ru-RU" sz="2400" dirty="0" err="1">
                <a:solidFill>
                  <a:schemeClr val="bg1"/>
                </a:solidFill>
              </a:rPr>
              <a:t>редовно</a:t>
            </a:r>
            <a:r>
              <a:rPr lang="ru-RU" sz="2400" dirty="0">
                <a:solidFill>
                  <a:schemeClr val="bg1"/>
                </a:solidFill>
              </a:rPr>
              <a:t> пари за </a:t>
            </a:r>
            <a:r>
              <a:rPr lang="ru-RU" sz="2400" dirty="0" err="1">
                <a:solidFill>
                  <a:schemeClr val="bg1"/>
                </a:solidFill>
              </a:rPr>
              <a:t>спестявания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r>
              <a:rPr lang="ru-RU" sz="2400" dirty="0" err="1">
                <a:solidFill>
                  <a:schemeClr val="bg1"/>
                </a:solidFill>
              </a:rPr>
              <a:t>Родителите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имат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по-добри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финансови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навици</a:t>
            </a:r>
            <a:r>
              <a:rPr lang="ru-RU" sz="2400" dirty="0">
                <a:solidFill>
                  <a:schemeClr val="bg1"/>
                </a:solidFill>
              </a:rPr>
              <a:t>, но не </a:t>
            </a:r>
            <a:r>
              <a:rPr lang="ru-RU" sz="2400" dirty="0" err="1">
                <a:solidFill>
                  <a:schemeClr val="bg1"/>
                </a:solidFill>
              </a:rPr>
              <a:t>винаги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спестяват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предварително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📈 </a:t>
            </a:r>
            <a:r>
              <a:rPr lang="ru-RU" sz="2800" b="1" dirty="0" err="1">
                <a:solidFill>
                  <a:schemeClr val="bg1"/>
                </a:solidFill>
              </a:rPr>
              <a:t>Основни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пречки</a:t>
            </a:r>
            <a:r>
              <a:rPr lang="ru-RU" sz="2800" b="1" dirty="0">
                <a:solidFill>
                  <a:schemeClr val="bg1"/>
                </a:solidFill>
              </a:rPr>
              <a:t> за </a:t>
            </a:r>
            <a:r>
              <a:rPr lang="ru-RU" sz="2800" b="1" dirty="0" err="1">
                <a:solidFill>
                  <a:schemeClr val="bg1"/>
                </a:solidFill>
              </a:rPr>
              <a:t>прилагане</a:t>
            </a:r>
            <a:r>
              <a:rPr lang="ru-RU" sz="2800" b="1" dirty="0">
                <a:solidFill>
                  <a:schemeClr val="bg1"/>
                </a:solidFill>
              </a:rPr>
              <a:t> на метода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400" dirty="0" err="1">
                <a:solidFill>
                  <a:schemeClr val="bg1"/>
                </a:solidFill>
              </a:rPr>
              <a:t>Липса</a:t>
            </a:r>
            <a:r>
              <a:rPr lang="ru-RU" sz="2400" dirty="0">
                <a:solidFill>
                  <a:schemeClr val="bg1"/>
                </a:solidFill>
              </a:rPr>
              <a:t> на знания и финансово образование.</a:t>
            </a:r>
          </a:p>
          <a:p>
            <a:r>
              <a:rPr lang="ru-RU" sz="2400" dirty="0" err="1">
                <a:solidFill>
                  <a:schemeClr val="bg1"/>
                </a:solidFill>
              </a:rPr>
              <a:t>Нисък</a:t>
            </a:r>
            <a:r>
              <a:rPr lang="ru-RU" sz="2400" dirty="0">
                <a:solidFill>
                  <a:schemeClr val="bg1"/>
                </a:solidFill>
              </a:rPr>
              <a:t> доход, </a:t>
            </a:r>
            <a:r>
              <a:rPr lang="ru-RU" sz="2400" dirty="0" err="1">
                <a:solidFill>
                  <a:schemeClr val="bg1"/>
                </a:solidFill>
              </a:rPr>
              <a:t>който</a:t>
            </a:r>
            <a:r>
              <a:rPr lang="ru-RU" sz="2400" dirty="0">
                <a:solidFill>
                  <a:schemeClr val="bg1"/>
                </a:solidFill>
              </a:rPr>
              <a:t> не </a:t>
            </a:r>
            <a:r>
              <a:rPr lang="ru-RU" sz="2400" dirty="0" err="1">
                <a:solidFill>
                  <a:schemeClr val="bg1"/>
                </a:solidFill>
              </a:rPr>
              <a:t>позволява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редовно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спестяване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r>
              <a:rPr lang="ru-RU" sz="2400" dirty="0" err="1">
                <a:solidFill>
                  <a:schemeClr val="bg1"/>
                </a:solidFill>
              </a:rPr>
              <a:t>Липса</a:t>
            </a:r>
            <a:r>
              <a:rPr lang="ru-RU" sz="2400" dirty="0">
                <a:solidFill>
                  <a:schemeClr val="bg1"/>
                </a:solidFill>
              </a:rPr>
              <a:t> на дисциплина и </a:t>
            </a:r>
            <a:r>
              <a:rPr lang="ru-RU" sz="2400" dirty="0" err="1">
                <a:solidFill>
                  <a:schemeClr val="bg1"/>
                </a:solidFill>
              </a:rPr>
              <a:t>навик</a:t>
            </a:r>
            <a:r>
              <a:rPr lang="ru-RU" sz="2400" dirty="0">
                <a:solidFill>
                  <a:schemeClr val="bg1"/>
                </a:solidFill>
              </a:rPr>
              <a:t> за управление на бюджета.</a:t>
            </a:r>
          </a:p>
          <a:p>
            <a:endParaRPr lang="bg-BG" sz="2000" b="1" dirty="0">
              <a:solidFill>
                <a:schemeClr val="bg1"/>
              </a:solidFill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764" y="4761345"/>
            <a:ext cx="3038763" cy="187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15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1F4BC7-D086-ADCD-EE6E-C549CA0C2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848AAD2-C391-7494-EE3C-33303BD1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819" y="597773"/>
            <a:ext cx="6031346" cy="1174991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bg-BG" sz="3600" b="1" dirty="0">
                <a:solidFill>
                  <a:schemeClr val="bg1"/>
                </a:solidFill>
              </a:rPr>
              <a:t>Изводи и </a:t>
            </a:r>
            <a:r>
              <a:rPr lang="bg-BG" sz="3600" b="1" dirty="0" smtClean="0">
                <a:solidFill>
                  <a:schemeClr val="bg1"/>
                </a:solidFill>
              </a:rPr>
              <a:t>препоръки</a:t>
            </a:r>
            <a:endParaRPr lang="bg-BG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899B071C-E1ED-DCFD-5C13-C52E6236D307}"/>
              </a:ext>
            </a:extLst>
          </p:cNvPr>
          <p:cNvSpPr/>
          <p:nvPr/>
        </p:nvSpPr>
        <p:spPr>
          <a:xfrm>
            <a:off x="350907" y="2677928"/>
            <a:ext cx="11314620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✅ </a:t>
            </a:r>
            <a:r>
              <a:rPr lang="ru-RU" sz="2800" b="1" dirty="0" err="1">
                <a:solidFill>
                  <a:schemeClr val="bg1"/>
                </a:solidFill>
              </a:rPr>
              <a:t>Необходимост</a:t>
            </a:r>
            <a:r>
              <a:rPr lang="ru-RU" sz="2800" b="1" dirty="0">
                <a:solidFill>
                  <a:schemeClr val="bg1"/>
                </a:solidFill>
              </a:rPr>
              <a:t> от </a:t>
            </a:r>
            <a:r>
              <a:rPr lang="ru-RU" sz="2800" b="1" dirty="0" err="1">
                <a:solidFill>
                  <a:schemeClr val="bg1"/>
                </a:solidFill>
              </a:rPr>
              <a:t>повече</a:t>
            </a:r>
            <a:r>
              <a:rPr lang="ru-RU" sz="2800" b="1" dirty="0">
                <a:solidFill>
                  <a:schemeClr val="bg1"/>
                </a:solidFill>
              </a:rPr>
              <a:t> финансово образование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– </a:t>
            </a:r>
            <a:r>
              <a:rPr lang="ru-RU" sz="2800" b="1" dirty="0" err="1">
                <a:solidFill>
                  <a:schemeClr val="bg1"/>
                </a:solidFill>
              </a:rPr>
              <a:t>провеждане</a:t>
            </a:r>
            <a:r>
              <a:rPr lang="ru-RU" sz="2800" b="1" dirty="0">
                <a:solidFill>
                  <a:schemeClr val="bg1"/>
                </a:solidFill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</a:rPr>
              <a:t>уъркшопи</a:t>
            </a:r>
            <a:r>
              <a:rPr lang="ru-RU" sz="2800" b="1" dirty="0">
                <a:solidFill>
                  <a:schemeClr val="bg1"/>
                </a:solidFill>
              </a:rPr>
              <a:t> и обучение в училище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✅ </a:t>
            </a:r>
            <a:r>
              <a:rPr lang="ru-RU" sz="2800" b="1" dirty="0" err="1">
                <a:solidFill>
                  <a:schemeClr val="bg1"/>
                </a:solidFill>
              </a:rPr>
              <a:t>Популяризиране</a:t>
            </a:r>
            <a:r>
              <a:rPr lang="ru-RU" sz="2800" b="1" dirty="0">
                <a:solidFill>
                  <a:schemeClr val="bg1"/>
                </a:solidFill>
              </a:rPr>
              <a:t> на метода чрез практически </a:t>
            </a:r>
            <a:r>
              <a:rPr lang="ru-RU" sz="2800" b="1" dirty="0" err="1">
                <a:solidFill>
                  <a:schemeClr val="bg1"/>
                </a:solidFill>
              </a:rPr>
              <a:t>примери</a:t>
            </a:r>
            <a:r>
              <a:rPr lang="ru-RU" sz="2800" b="1" dirty="0">
                <a:solidFill>
                  <a:schemeClr val="bg1"/>
                </a:solidFill>
              </a:rPr>
              <a:t> и </a:t>
            </a:r>
            <a:r>
              <a:rPr lang="ru-RU" sz="2800" b="1" dirty="0" err="1">
                <a:solidFill>
                  <a:schemeClr val="bg1"/>
                </a:solidFill>
              </a:rPr>
              <a:t>лични</a:t>
            </a:r>
            <a:r>
              <a:rPr lang="ru-RU" sz="2800" b="1" dirty="0">
                <a:solidFill>
                  <a:schemeClr val="bg1"/>
                </a:solidFill>
              </a:rPr>
              <a:t> истории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✅ </a:t>
            </a:r>
            <a:r>
              <a:rPr lang="ru-RU" sz="2800" b="1" dirty="0" err="1">
                <a:solidFill>
                  <a:schemeClr val="bg1"/>
                </a:solidFill>
              </a:rPr>
              <a:t>Стимулиране</a:t>
            </a:r>
            <a:r>
              <a:rPr lang="ru-RU" sz="2800" b="1" dirty="0">
                <a:solidFill>
                  <a:schemeClr val="bg1"/>
                </a:solidFill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</a:rPr>
              <a:t>учениците</a:t>
            </a:r>
            <a:r>
              <a:rPr lang="ru-RU" sz="2800" b="1" dirty="0">
                <a:solidFill>
                  <a:schemeClr val="bg1"/>
                </a:solidFill>
              </a:rPr>
              <a:t> да </a:t>
            </a:r>
            <a:r>
              <a:rPr lang="ru-RU" sz="2800" b="1" dirty="0" err="1">
                <a:solidFill>
                  <a:schemeClr val="bg1"/>
                </a:solidFill>
              </a:rPr>
              <a:t>изградят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навик</a:t>
            </a:r>
            <a:r>
              <a:rPr lang="ru-RU" sz="2800" b="1" dirty="0">
                <a:solidFill>
                  <a:schemeClr val="bg1"/>
                </a:solidFill>
              </a:rPr>
              <a:t> за </a:t>
            </a:r>
            <a:r>
              <a:rPr lang="ru-RU" sz="2800" b="1" dirty="0" err="1">
                <a:solidFill>
                  <a:schemeClr val="bg1"/>
                </a:solidFill>
              </a:rPr>
              <a:t>спестяване</a:t>
            </a:r>
            <a:r>
              <a:rPr lang="ru-RU" sz="2800" b="1" dirty="0">
                <a:solidFill>
                  <a:schemeClr val="bg1"/>
                </a:solidFill>
              </a:rPr>
              <a:t> чрез </a:t>
            </a:r>
            <a:r>
              <a:rPr lang="ru-RU" sz="2800" b="1" dirty="0" err="1">
                <a:solidFill>
                  <a:schemeClr val="bg1"/>
                </a:solidFill>
              </a:rPr>
              <a:t>игри</a:t>
            </a:r>
            <a:r>
              <a:rPr lang="ru-RU" sz="2800" b="1" dirty="0">
                <a:solidFill>
                  <a:schemeClr val="bg1"/>
                </a:solidFill>
              </a:rPr>
              <a:t> и </a:t>
            </a:r>
            <a:r>
              <a:rPr lang="ru-RU" sz="2800" b="1" dirty="0" err="1">
                <a:solidFill>
                  <a:schemeClr val="bg1"/>
                </a:solidFill>
              </a:rPr>
              <a:t>предизвикателства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  <a:endParaRPr lang="bg-BG" sz="2800" b="1" dirty="0">
              <a:solidFill>
                <a:schemeClr val="bg1"/>
              </a:solidFill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07" y="337543"/>
            <a:ext cx="2695575" cy="1695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7900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онтейнер за съдържание 5">
            <a:extLst>
              <a:ext uri="{FF2B5EF4-FFF2-40B4-BE49-F238E27FC236}">
                <a16:creationId xmlns:a16="http://schemas.microsoft.com/office/drawing/2014/main" id="{9BC6D98C-16D7-B32F-451E-1AF196AFF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1564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Контейнер за съдържание 5">
            <a:extLst>
              <a:ext uri="{FF2B5EF4-FFF2-40B4-BE49-F238E27FC236}">
                <a16:creationId xmlns:a16="http://schemas.microsoft.com/office/drawing/2014/main" id="{3246AAF6-1529-BE7F-40DF-4D94FAC34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91000"/>
                    </a14:imgEffect>
                    <a14:imgEffect>
                      <a14:brightnessContrast bright="-20000" contrast="-3000"/>
                    </a14:imgEffect>
                  </a14:imgLayer>
                </a14:imgProps>
              </a:ext>
            </a:extLst>
          </a:blip>
          <a:srcRect t="31106" b="42371"/>
          <a:stretch/>
        </p:blipFill>
        <p:spPr>
          <a:xfrm>
            <a:off x="0" y="2585155"/>
            <a:ext cx="12192000" cy="2156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113" y="3075748"/>
            <a:ext cx="4451773" cy="1174991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pPr rtl="0"/>
            <a:r>
              <a:rPr lang="bg-BG" dirty="0">
                <a:solidFill>
                  <a:schemeClr val="bg1"/>
                </a:solidFill>
              </a:rPr>
              <a:t>Благодарим ви!</a:t>
            </a:r>
          </a:p>
        </p:txBody>
      </p:sp>
    </p:spTree>
    <p:extLst>
      <p:ext uri="{BB962C8B-B14F-4D97-AF65-F5344CB8AC3E}">
        <p14:creationId xmlns:p14="http://schemas.microsoft.com/office/powerpoint/2010/main" val="2673849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авоъгълник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dirty="0"/>
          </a:p>
        </p:txBody>
      </p:sp>
      <p:sp>
        <p:nvSpPr>
          <p:cNvPr id="12" name="Правоъгълник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C9DE503-F7C2-4A40-83F4-4DE931E7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0">
            <a:normAutofit/>
          </a:bodyPr>
          <a:lstStyle/>
          <a:p>
            <a:pPr rtl="0"/>
            <a:r>
              <a:rPr lang="bg-B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Какво трябва да знаете</a:t>
            </a:r>
          </a:p>
        </p:txBody>
      </p:sp>
      <p:pic>
        <p:nvPicPr>
          <p:cNvPr id="4" name="Картина 3" descr="Финансово-търговски данни">
            <a:extLst>
              <a:ext uri="{FF2B5EF4-FFF2-40B4-BE49-F238E27FC236}">
                <a16:creationId xmlns:a16="http://schemas.microsoft.com/office/drawing/2014/main" id="{32F354A1-38C7-4598-A0E1-7A286A3019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0908" y="0"/>
            <a:ext cx="7541091" cy="6858000"/>
          </a:xfrm>
          <a:prstGeom prst="rect">
            <a:avLst/>
          </a:prstGeom>
        </p:spPr>
      </p:pic>
      <p:graphicFrame>
        <p:nvGraphicFramePr>
          <p:cNvPr id="5" name="Контейнер на съдържание 2" descr="Икона &quot;Водещи символи&quot;  ">
            <a:extLst>
              <a:ext uri="{FF2B5EF4-FFF2-40B4-BE49-F238E27FC236}">
                <a16:creationId xmlns:a16="http://schemas.microsoft.com/office/drawing/2014/main" id="{51938B4F-26EE-4238-880D-3CE26A7E4A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89841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4314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1F4BC7-D086-ADCD-EE6E-C549CA0C2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848AAD2-C391-7494-EE3C-33303BD1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709" y="278865"/>
            <a:ext cx="9014691" cy="1174991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bg-BG" dirty="0" smtClean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 „Плати </a:t>
            </a:r>
            <a:r>
              <a:rPr lang="bg-BG" noProof="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първо на себе </a:t>
            </a:r>
            <a:r>
              <a:rPr lang="bg-BG" noProof="0" dirty="0" smtClean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си“</a:t>
            </a:r>
            <a:r>
              <a:rPr lang="bg-BG" noProof="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noProof="0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Контейнер за съдържание 9">
            <a:extLst>
              <a:ext uri="{FF2B5EF4-FFF2-40B4-BE49-F238E27FC236}">
                <a16:creationId xmlns:a16="http://schemas.microsoft.com/office/drawing/2014/main" id="{44C2779B-1B38-8934-7E0F-2350C0870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0910"/>
          <a:stretch/>
        </p:blipFill>
        <p:spPr>
          <a:xfrm>
            <a:off x="6684046" y="2522196"/>
            <a:ext cx="5116755" cy="3205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899B071C-E1ED-DCFD-5C13-C52E6236D307}"/>
              </a:ext>
            </a:extLst>
          </p:cNvPr>
          <p:cNvSpPr/>
          <p:nvPr/>
        </p:nvSpPr>
        <p:spPr>
          <a:xfrm>
            <a:off x="313962" y="2188401"/>
            <a:ext cx="6194903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err="1">
                <a:solidFill>
                  <a:schemeClr val="bg1"/>
                </a:solidFill>
              </a:rPr>
              <a:t>Презентацията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разглежда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финансовия</a:t>
            </a:r>
            <a:r>
              <a:rPr lang="ru-RU" sz="2800" dirty="0">
                <a:solidFill>
                  <a:schemeClr val="bg1"/>
                </a:solidFill>
              </a:rPr>
              <a:t> принцип „Плати </a:t>
            </a:r>
            <a:r>
              <a:rPr lang="ru-RU" sz="2800" dirty="0" err="1">
                <a:solidFill>
                  <a:schemeClr val="bg1"/>
                </a:solidFill>
              </a:rPr>
              <a:t>първо</a:t>
            </a:r>
            <a:r>
              <a:rPr lang="ru-RU" sz="2800" dirty="0">
                <a:solidFill>
                  <a:schemeClr val="bg1"/>
                </a:solidFill>
              </a:rPr>
              <a:t> на себе си“ и </a:t>
            </a:r>
            <a:r>
              <a:rPr lang="ru-RU" sz="2800" dirty="0" err="1">
                <a:solidFill>
                  <a:schemeClr val="bg1"/>
                </a:solidFill>
              </a:rPr>
              <a:t>изследва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неговото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разбиране</a:t>
            </a:r>
            <a:r>
              <a:rPr lang="ru-RU" sz="2800" dirty="0">
                <a:solidFill>
                  <a:schemeClr val="bg1"/>
                </a:solidFill>
              </a:rPr>
              <a:t> и </a:t>
            </a:r>
            <a:r>
              <a:rPr lang="ru-RU" sz="2800" dirty="0" err="1">
                <a:solidFill>
                  <a:schemeClr val="bg1"/>
                </a:solidFill>
              </a:rPr>
              <a:t>прилагане</a:t>
            </a:r>
            <a:r>
              <a:rPr lang="ru-RU" sz="2800" dirty="0">
                <a:solidFill>
                  <a:schemeClr val="bg1"/>
                </a:solidFill>
              </a:rPr>
              <a:t> сред </a:t>
            </a:r>
            <a:r>
              <a:rPr lang="ru-RU" sz="2800" dirty="0" err="1">
                <a:solidFill>
                  <a:schemeClr val="bg1"/>
                </a:solidFill>
              </a:rPr>
              <a:t>учениците</a:t>
            </a:r>
            <a:r>
              <a:rPr lang="ru-RU" sz="2800" dirty="0">
                <a:solidFill>
                  <a:schemeClr val="bg1"/>
                </a:solidFill>
              </a:rPr>
              <a:t> и </a:t>
            </a:r>
            <a:r>
              <a:rPr lang="ru-RU" sz="2800" dirty="0" err="1">
                <a:solidFill>
                  <a:schemeClr val="bg1"/>
                </a:solidFill>
              </a:rPr>
              <a:t>родителите</a:t>
            </a:r>
            <a:r>
              <a:rPr lang="ru-RU" sz="2800" dirty="0">
                <a:solidFill>
                  <a:schemeClr val="bg1"/>
                </a:solidFill>
              </a:rPr>
              <a:t> от 10 „б“ </a:t>
            </a:r>
            <a:r>
              <a:rPr lang="ru-RU" sz="2800" dirty="0" err="1">
                <a:solidFill>
                  <a:schemeClr val="bg1"/>
                </a:solidFill>
              </a:rPr>
              <a:t>клас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r>
              <a:rPr lang="ru-RU" sz="2800" dirty="0" err="1">
                <a:solidFill>
                  <a:schemeClr val="bg1"/>
                </a:solidFill>
              </a:rPr>
              <a:t>Основният</a:t>
            </a:r>
            <a:r>
              <a:rPr lang="ru-RU" sz="2800" dirty="0">
                <a:solidFill>
                  <a:schemeClr val="bg1"/>
                </a:solidFill>
              </a:rPr>
              <a:t> фокус е </a:t>
            </a:r>
            <a:r>
              <a:rPr lang="ru-RU" sz="2800" dirty="0" err="1">
                <a:solidFill>
                  <a:schemeClr val="bg1"/>
                </a:solidFill>
              </a:rPr>
              <a:t>върху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финансовите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навици</a:t>
            </a:r>
            <a:r>
              <a:rPr lang="ru-RU" sz="2800" dirty="0">
                <a:solidFill>
                  <a:schemeClr val="bg1"/>
                </a:solidFill>
              </a:rPr>
              <a:t> и </a:t>
            </a:r>
            <a:r>
              <a:rPr lang="ru-RU" sz="2800" dirty="0" err="1">
                <a:solidFill>
                  <a:schemeClr val="bg1"/>
                </a:solidFill>
              </a:rPr>
              <a:t>нивото</a:t>
            </a:r>
            <a:r>
              <a:rPr lang="ru-RU" sz="2800" dirty="0">
                <a:solidFill>
                  <a:schemeClr val="bg1"/>
                </a:solidFill>
              </a:rPr>
              <a:t> на </a:t>
            </a:r>
            <a:r>
              <a:rPr lang="ru-RU" sz="2800" dirty="0" err="1">
                <a:solidFill>
                  <a:schemeClr val="bg1"/>
                </a:solidFill>
              </a:rPr>
              <a:t>финансова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грамотност</a:t>
            </a:r>
            <a:r>
              <a:rPr lang="ru-RU" sz="2800" dirty="0">
                <a:solidFill>
                  <a:schemeClr val="bg1"/>
                </a:solidFill>
              </a:rPr>
              <a:t> на </a:t>
            </a:r>
            <a:r>
              <a:rPr lang="ru-RU" sz="2800" dirty="0" err="1">
                <a:solidFill>
                  <a:schemeClr val="bg1"/>
                </a:solidFill>
              </a:rPr>
              <a:t>участниците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64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1F4BC7-D086-ADCD-EE6E-C549CA0C2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848AAD2-C391-7494-EE3C-33303BD1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909" y="278865"/>
            <a:ext cx="5495636" cy="1174991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bg-BG" b="1" dirty="0">
                <a:solidFill>
                  <a:schemeClr val="bg1"/>
                </a:solidFill>
              </a:rPr>
              <a:t>Ключови наблюдения</a:t>
            </a:r>
            <a:endParaRPr lang="bg-BG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618835" y="1791855"/>
            <a:ext cx="1013229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chemeClr val="bg1"/>
                </a:solidFill>
              </a:rPr>
              <a:t>Запознатост с принципа</a:t>
            </a:r>
          </a:p>
          <a:p>
            <a:r>
              <a:rPr lang="bg-BG" dirty="0" smtClean="0">
                <a:solidFill>
                  <a:schemeClr val="bg1"/>
                </a:solidFill>
              </a:rPr>
              <a:t>Изследването цели да установи доколко учениците и родителите са запознати с този метод. Важно е да се види дали те вече прилагат принципа на предварително заделяне на средства преди покриването на останалите разходи.</a:t>
            </a:r>
          </a:p>
          <a:p>
            <a:r>
              <a:rPr lang="bg-BG" sz="2800" b="1" dirty="0" smtClean="0">
                <a:solidFill>
                  <a:schemeClr val="bg1"/>
                </a:solidFill>
              </a:rPr>
              <a:t>Финансови навици</a:t>
            </a:r>
          </a:p>
          <a:p>
            <a:r>
              <a:rPr lang="bg-BG" dirty="0" smtClean="0">
                <a:solidFill>
                  <a:schemeClr val="bg1"/>
                </a:solidFill>
              </a:rPr>
              <a:t>Основният въпрос е дали участниците в проучването имат изградени навици за спестяване и дали практикуват финансово </a:t>
            </a:r>
            <a:r>
              <a:rPr lang="bg-BG" dirty="0" err="1" smtClean="0">
                <a:solidFill>
                  <a:schemeClr val="bg1"/>
                </a:solidFill>
              </a:rPr>
              <a:t>планиране.Възможни</a:t>
            </a:r>
            <a:r>
              <a:rPr lang="bg-BG" dirty="0" smtClean="0">
                <a:solidFill>
                  <a:schemeClr val="bg1"/>
                </a:solidFill>
              </a:rPr>
              <a:t> предизвикателства могат да включват липса на финансово образование, ниски доходи или просто липса на дисциплина в управлението на личните финанси.</a:t>
            </a:r>
          </a:p>
          <a:p>
            <a:r>
              <a:rPr lang="bg-BG" sz="2800" b="1" dirty="0" smtClean="0">
                <a:solidFill>
                  <a:schemeClr val="bg1"/>
                </a:solidFill>
              </a:rPr>
              <a:t>Нужда от допълнително обучение</a:t>
            </a:r>
          </a:p>
          <a:p>
            <a:r>
              <a:rPr lang="bg-BG" dirty="0" smtClean="0">
                <a:solidFill>
                  <a:schemeClr val="bg1"/>
                </a:solidFill>
              </a:rPr>
              <a:t>Очакваните резултати от проучването могат да покажат дали учениците и родителите имат нужда от по-задълбочено обучение в областта на финансовата грамотност.</a:t>
            </a:r>
            <a:endParaRPr lang="bg-B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13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1F4BC7-D086-ADCD-EE6E-C549CA0C2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848AAD2-C391-7494-EE3C-33303BD1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909" y="278865"/>
            <a:ext cx="5985164" cy="1174991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Autofit/>
          </a:bodyPr>
          <a:lstStyle/>
          <a:p>
            <a:r>
              <a:rPr lang="bg-BG" sz="3600" b="1" dirty="0">
                <a:solidFill>
                  <a:schemeClr val="bg1"/>
                </a:solidFill>
              </a:rPr>
              <a:t>Изводи и препоръки</a:t>
            </a:r>
            <a:endParaRPr lang="bg-BG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618835" y="1791855"/>
            <a:ext cx="1077883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✅ </a:t>
            </a:r>
            <a:r>
              <a:rPr lang="ru-RU" sz="2800" b="1" dirty="0" err="1">
                <a:solidFill>
                  <a:schemeClr val="bg1"/>
                </a:solidFill>
              </a:rPr>
              <a:t>Ако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резултатите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показват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ниска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запознатост</a:t>
            </a:r>
            <a:r>
              <a:rPr lang="ru-RU" sz="2800" b="1" dirty="0">
                <a:solidFill>
                  <a:schemeClr val="bg1"/>
                </a:solidFill>
              </a:rPr>
              <a:t> с метода: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400" dirty="0" err="1">
                <a:solidFill>
                  <a:schemeClr val="bg1"/>
                </a:solidFill>
              </a:rPr>
              <a:t>Организиране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уъркшопи</a:t>
            </a:r>
            <a:r>
              <a:rPr lang="ru-RU" sz="2400" dirty="0">
                <a:solidFill>
                  <a:schemeClr val="bg1"/>
                </a:solidFill>
              </a:rPr>
              <a:t> или </a:t>
            </a:r>
            <a:r>
              <a:rPr lang="ru-RU" sz="2400" dirty="0" err="1">
                <a:solidFill>
                  <a:schemeClr val="bg1"/>
                </a:solidFill>
              </a:rPr>
              <a:t>семинари</a:t>
            </a:r>
            <a:r>
              <a:rPr lang="ru-RU" sz="2400" dirty="0">
                <a:solidFill>
                  <a:schemeClr val="bg1"/>
                </a:solidFill>
              </a:rPr>
              <a:t> за </a:t>
            </a:r>
            <a:r>
              <a:rPr lang="ru-RU" sz="2400" dirty="0" err="1">
                <a:solidFill>
                  <a:schemeClr val="bg1"/>
                </a:solidFill>
              </a:rPr>
              <a:t>лични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финанси</a:t>
            </a:r>
            <a:r>
              <a:rPr lang="ru-RU" sz="2400" dirty="0">
                <a:solidFill>
                  <a:schemeClr val="bg1"/>
                </a:solidFill>
              </a:rPr>
              <a:t> и управление на бюджета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✅ </a:t>
            </a:r>
            <a:r>
              <a:rPr lang="ru-RU" sz="2800" b="1" dirty="0" err="1">
                <a:solidFill>
                  <a:schemeClr val="bg1"/>
                </a:solidFill>
              </a:rPr>
              <a:t>Ако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учениците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разбират</a:t>
            </a:r>
            <a:r>
              <a:rPr lang="ru-RU" sz="2800" b="1" dirty="0">
                <a:solidFill>
                  <a:schemeClr val="bg1"/>
                </a:solidFill>
              </a:rPr>
              <a:t> метода, но не </a:t>
            </a:r>
            <a:r>
              <a:rPr lang="ru-RU" sz="2800" b="1" dirty="0" err="1">
                <a:solidFill>
                  <a:schemeClr val="bg1"/>
                </a:solidFill>
              </a:rPr>
              <a:t>го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прилагат</a:t>
            </a:r>
            <a:r>
              <a:rPr lang="ru-RU" sz="2800" b="1" dirty="0">
                <a:solidFill>
                  <a:schemeClr val="bg1"/>
                </a:solidFill>
              </a:rPr>
              <a:t>: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400" dirty="0" err="1">
                <a:solidFill>
                  <a:schemeClr val="bg1"/>
                </a:solidFill>
              </a:rPr>
              <a:t>Мотивационни</a:t>
            </a:r>
            <a:r>
              <a:rPr lang="ru-RU" sz="2400" dirty="0">
                <a:solidFill>
                  <a:schemeClr val="bg1"/>
                </a:solidFill>
              </a:rPr>
              <a:t> лекции за </a:t>
            </a:r>
            <a:r>
              <a:rPr lang="ru-RU" sz="2400" dirty="0" err="1">
                <a:solidFill>
                  <a:schemeClr val="bg1"/>
                </a:solidFill>
              </a:rPr>
              <a:t>дългосрочните</a:t>
            </a:r>
            <a:r>
              <a:rPr lang="ru-RU" sz="2400" dirty="0">
                <a:solidFill>
                  <a:schemeClr val="bg1"/>
                </a:solidFill>
              </a:rPr>
              <a:t> ползи от </a:t>
            </a:r>
            <a:r>
              <a:rPr lang="ru-RU" sz="2400" dirty="0" err="1" smtClean="0">
                <a:solidFill>
                  <a:schemeClr val="bg1"/>
                </a:solidFill>
              </a:rPr>
              <a:t>спестяването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Въвеждане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на </a:t>
            </a:r>
            <a:r>
              <a:rPr lang="ru-RU" sz="2400" dirty="0" err="1">
                <a:solidFill>
                  <a:schemeClr val="bg1"/>
                </a:solidFill>
              </a:rPr>
              <a:t>симулационни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игри</a:t>
            </a:r>
            <a:r>
              <a:rPr lang="ru-RU" sz="2400" dirty="0">
                <a:solidFill>
                  <a:schemeClr val="bg1"/>
                </a:solidFill>
              </a:rPr>
              <a:t> за управление на бюджета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✅ </a:t>
            </a:r>
            <a:r>
              <a:rPr lang="ru-RU" sz="2800" b="1" dirty="0" err="1">
                <a:solidFill>
                  <a:schemeClr val="bg1"/>
                </a:solidFill>
              </a:rPr>
              <a:t>Ако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родителите</a:t>
            </a:r>
            <a:r>
              <a:rPr lang="ru-RU" sz="2800" b="1" dirty="0">
                <a:solidFill>
                  <a:schemeClr val="bg1"/>
                </a:solidFill>
              </a:rPr>
              <a:t> не </a:t>
            </a:r>
            <a:r>
              <a:rPr lang="ru-RU" sz="2800" b="1" dirty="0" err="1">
                <a:solidFill>
                  <a:schemeClr val="bg1"/>
                </a:solidFill>
              </a:rPr>
              <a:t>прилагат</a:t>
            </a:r>
            <a:r>
              <a:rPr lang="ru-RU" sz="2800" b="1" dirty="0">
                <a:solidFill>
                  <a:schemeClr val="bg1"/>
                </a:solidFill>
              </a:rPr>
              <a:t> метода: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400" dirty="0" err="1">
                <a:solidFill>
                  <a:schemeClr val="bg1"/>
                </a:solidFill>
              </a:rPr>
              <a:t>Споделяне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успешни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финансови</a:t>
            </a:r>
            <a:r>
              <a:rPr lang="ru-RU" sz="2400" dirty="0">
                <a:solidFill>
                  <a:schemeClr val="bg1"/>
                </a:solidFill>
              </a:rPr>
              <a:t> практики и </a:t>
            </a:r>
            <a:r>
              <a:rPr lang="ru-RU" sz="2400" dirty="0" err="1">
                <a:solidFill>
                  <a:schemeClr val="bg1"/>
                </a:solidFill>
              </a:rPr>
              <a:t>съвети</a:t>
            </a:r>
            <a:r>
              <a:rPr lang="ru-RU" sz="2400" dirty="0">
                <a:solidFill>
                  <a:schemeClr val="bg1"/>
                </a:solidFill>
              </a:rPr>
              <a:t> за </a:t>
            </a:r>
            <a:r>
              <a:rPr lang="ru-RU" sz="2400" dirty="0" err="1">
                <a:solidFill>
                  <a:schemeClr val="bg1"/>
                </a:solidFill>
              </a:rPr>
              <a:t>семейно</a:t>
            </a:r>
            <a:r>
              <a:rPr lang="ru-RU" sz="2400" dirty="0">
                <a:solidFill>
                  <a:schemeClr val="bg1"/>
                </a:solidFill>
              </a:rPr>
              <a:t> финансово </a:t>
            </a:r>
            <a:r>
              <a:rPr lang="ru-RU" sz="2400" dirty="0" err="1">
                <a:solidFill>
                  <a:schemeClr val="bg1"/>
                </a:solidFill>
              </a:rPr>
              <a:t>планиране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09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CBF0679F-7461-9A0A-705F-366C16453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343" y="1764648"/>
            <a:ext cx="9809314" cy="33287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52018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998BBB14-70D6-79D2-8CC8-18E6CD929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86" y="1971412"/>
            <a:ext cx="9788615" cy="31957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92752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9B8F91E0-8A29-CBA6-E2C2-86FFFB1AC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03" y="1506230"/>
            <a:ext cx="9761770" cy="39550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95572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EDDCDD06-DDFF-CFC0-0601-764278A21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39" y="1370147"/>
            <a:ext cx="9637727" cy="41177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96527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кет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736BCB-6CE4-414B-B2BE-1DA087E521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0ED59B-F67D-4B99-A0A7-E5237FF58100}">
  <ds:schemaRefs>
    <ds:schemaRef ds:uri="16c05727-aa75-4e4a-9b5f-8a80a1165891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71af3243-3dd4-4a8d-8c0d-dd76da1f02a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E17AD15-0DEB-4851-82A2-261C041346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Финансов модел</Template>
  <TotalTime>194</TotalTime>
  <Words>406</Words>
  <Application>Microsoft Office PowerPoint</Application>
  <PresentationFormat>Широк екран</PresentationFormat>
  <Paragraphs>57</Paragraphs>
  <Slides>18</Slides>
  <Notes>8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18</vt:i4>
      </vt:variant>
    </vt:vector>
  </HeadingPairs>
  <TitlesOfParts>
    <vt:vector size="24" baseType="lpstr">
      <vt:lpstr>Arial</vt:lpstr>
      <vt:lpstr>Calibri</vt:lpstr>
      <vt:lpstr>Corbel</vt:lpstr>
      <vt:lpstr>Gill Sans MT</vt:lpstr>
      <vt:lpstr>Times New Roman</vt:lpstr>
      <vt:lpstr>Пакет</vt:lpstr>
      <vt:lpstr>Анкетно проучване сред ученици и родители</vt:lpstr>
      <vt:lpstr>Какво трябва да знаете</vt:lpstr>
      <vt:lpstr>Метод „Плати първо на себе си“ </vt:lpstr>
      <vt:lpstr>Ключови наблюдения</vt:lpstr>
      <vt:lpstr>Изводи и препоръки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Анализ от проучването</vt:lpstr>
      <vt:lpstr>Изводи и препоръки</vt:lpstr>
      <vt:lpstr>Благодарим ви!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SaveFirst hub</dc:title>
  <dc:creator>Натали Петрова</dc:creator>
  <cp:lastModifiedBy>Milena</cp:lastModifiedBy>
  <cp:revision>11</cp:revision>
  <dcterms:created xsi:type="dcterms:W3CDTF">2025-02-25T12:31:44Z</dcterms:created>
  <dcterms:modified xsi:type="dcterms:W3CDTF">2025-02-28T13:02:10Z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